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701E-0177-45BE-86D0-0305A533D609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DC34A7-4005-49E9-BFB8-E78AFAF1B3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701E-0177-45BE-86D0-0305A533D609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34A7-4005-49E9-BFB8-E78AFAF1B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701E-0177-45BE-86D0-0305A533D609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34A7-4005-49E9-BFB8-E78AFAF1B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701E-0177-45BE-86D0-0305A533D609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34A7-4005-49E9-BFB8-E78AFAF1B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701E-0177-45BE-86D0-0305A533D609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34A7-4005-49E9-BFB8-E78AFAF1B3F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701E-0177-45BE-86D0-0305A533D609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34A7-4005-49E9-BFB8-E78AFAF1B3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701E-0177-45BE-86D0-0305A533D609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34A7-4005-49E9-BFB8-E78AFAF1B3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701E-0177-45BE-86D0-0305A533D609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34A7-4005-49E9-BFB8-E78AFAF1B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701E-0177-45BE-86D0-0305A533D609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34A7-4005-49E9-BFB8-E78AFAF1B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701E-0177-45BE-86D0-0305A533D609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34A7-4005-49E9-BFB8-E78AFAF1B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701E-0177-45BE-86D0-0305A533D609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34A7-4005-49E9-BFB8-E78AFAF1B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6BB701E-0177-45BE-86D0-0305A533D609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DC34A7-4005-49E9-BFB8-E78AFAF1B3F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Kroniči</a:t>
            </a:r>
            <a:r>
              <a:rPr lang="en-US" dirty="0" smtClean="0"/>
              <a:t> </a:t>
            </a:r>
            <a:r>
              <a:rPr lang="en-US" dirty="0" err="1" smtClean="0"/>
              <a:t>rinosinuitis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8914" y="5087983"/>
            <a:ext cx="3124200" cy="1752600"/>
          </a:xfrm>
        </p:spPr>
        <p:txBody>
          <a:bodyPr/>
          <a:lstStyle/>
          <a:p>
            <a:r>
              <a:rPr lang="en-US" dirty="0" err="1" smtClean="0"/>
              <a:t>Dragičević</a:t>
            </a:r>
            <a:r>
              <a:rPr lang="en-US" dirty="0" smtClean="0"/>
              <a:t> Dora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84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581400"/>
            <a:ext cx="2790825" cy="2857500"/>
          </a:xfrm>
        </p:spPr>
      </p:pic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>
          <a:xfrm>
            <a:off x="685800" y="914400"/>
            <a:ext cx="4114800" cy="5562600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err="1" smtClean="0"/>
              <a:t>Najčešće</a:t>
            </a:r>
            <a:r>
              <a:rPr lang="en-US" dirty="0" smtClean="0"/>
              <a:t> </a:t>
            </a:r>
            <a:r>
              <a:rPr lang="en-US" dirty="0" err="1" smtClean="0"/>
              <a:t>pokazuje</a:t>
            </a:r>
            <a:r>
              <a:rPr lang="en-US" dirty="0" smtClean="0"/>
              <a:t> </a:t>
            </a:r>
            <a:r>
              <a:rPr lang="en-US" dirty="0" err="1" smtClean="0"/>
              <a:t>znakove</a:t>
            </a:r>
            <a:r>
              <a:rPr lang="en-US" dirty="0" smtClean="0"/>
              <a:t> </a:t>
            </a:r>
            <a:r>
              <a:rPr lang="en-US" dirty="0" err="1" smtClean="0"/>
              <a:t>tinjajućeg,teško</a:t>
            </a:r>
            <a:r>
              <a:rPr lang="en-US" dirty="0" smtClean="0"/>
              <a:t> </a:t>
            </a:r>
            <a:r>
              <a:rPr lang="en-US" dirty="0" err="1" smtClean="0"/>
              <a:t>prepoznatljivog</a:t>
            </a:r>
            <a:r>
              <a:rPr lang="en-US" dirty="0" smtClean="0"/>
              <a:t> </a:t>
            </a:r>
            <a:r>
              <a:rPr lang="en-US" dirty="0" err="1" smtClean="0"/>
              <a:t>patološkog</a:t>
            </a:r>
            <a:r>
              <a:rPr lang="en-US" dirty="0" smtClean="0"/>
              <a:t> </a:t>
            </a:r>
            <a:r>
              <a:rPr lang="en-US" dirty="0" err="1" smtClean="0"/>
              <a:t>procesa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err="1" smtClean="0"/>
              <a:t>Rendgenska</a:t>
            </a:r>
            <a:r>
              <a:rPr lang="en-US" dirty="0" smtClean="0"/>
              <a:t> </a:t>
            </a:r>
            <a:r>
              <a:rPr lang="en-US" dirty="0" err="1" smtClean="0"/>
              <a:t>snimka</a:t>
            </a:r>
            <a:r>
              <a:rPr lang="en-US" dirty="0" smtClean="0"/>
              <a:t> </a:t>
            </a:r>
            <a:r>
              <a:rPr lang="en-US" dirty="0" err="1" smtClean="0"/>
              <a:t>sinusa</a:t>
            </a:r>
            <a:r>
              <a:rPr lang="en-US" dirty="0" smtClean="0"/>
              <a:t> u </a:t>
            </a:r>
            <a:r>
              <a:rPr lang="en-US" b="1" dirty="0" err="1" smtClean="0"/>
              <a:t>Watersovoj</a:t>
            </a:r>
            <a:r>
              <a:rPr lang="en-US" b="1" dirty="0" smtClean="0"/>
              <a:t> </a:t>
            </a:r>
            <a:r>
              <a:rPr lang="en-US" b="1" dirty="0" err="1" smtClean="0"/>
              <a:t>projekciji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normalan</a:t>
            </a:r>
            <a:r>
              <a:rPr lang="en-US" dirty="0" smtClean="0"/>
              <a:t> </a:t>
            </a:r>
            <a:r>
              <a:rPr lang="en-US" dirty="0" err="1" smtClean="0"/>
              <a:t>nalaz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err="1" smtClean="0"/>
              <a:t>Prepoznatljiva</a:t>
            </a:r>
            <a:r>
              <a:rPr lang="en-US" dirty="0" smtClean="0"/>
              <a:t> </a:t>
            </a:r>
            <a:r>
              <a:rPr lang="en-US" dirty="0" err="1" smtClean="0"/>
              <a:t>patološka</a:t>
            </a:r>
            <a:r>
              <a:rPr lang="en-US" dirty="0" smtClean="0"/>
              <a:t> </a:t>
            </a:r>
            <a:r>
              <a:rPr lang="en-US" dirty="0" err="1" smtClean="0"/>
              <a:t>zasjenjenost</a:t>
            </a:r>
            <a:r>
              <a:rPr lang="en-US" dirty="0" smtClean="0"/>
              <a:t> </a:t>
            </a:r>
            <a:r>
              <a:rPr lang="en-US" dirty="0" err="1" smtClean="0"/>
              <a:t>čeljusnih</a:t>
            </a:r>
            <a:r>
              <a:rPr lang="en-US" dirty="0" smtClean="0"/>
              <a:t> </a:t>
            </a:r>
            <a:r>
              <a:rPr lang="en-US" dirty="0" err="1" smtClean="0"/>
              <a:t>sisnusa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Blaga</a:t>
            </a:r>
            <a:r>
              <a:rPr lang="en-US" dirty="0" smtClean="0"/>
              <a:t> </a:t>
            </a:r>
            <a:r>
              <a:rPr lang="en-US" dirty="0" err="1" smtClean="0"/>
              <a:t>rubna</a:t>
            </a:r>
            <a:r>
              <a:rPr lang="en-US" dirty="0" smtClean="0"/>
              <a:t> </a:t>
            </a:r>
            <a:r>
              <a:rPr lang="en-US" dirty="0" err="1" smtClean="0"/>
              <a:t>zadebljanja</a:t>
            </a:r>
            <a:r>
              <a:rPr lang="en-US" dirty="0" smtClean="0"/>
              <a:t> </a:t>
            </a:r>
            <a:r>
              <a:rPr lang="en-US" dirty="0" err="1" smtClean="0"/>
              <a:t>sinusne</a:t>
            </a:r>
            <a:r>
              <a:rPr lang="en-US" dirty="0" smtClean="0"/>
              <a:t> </a:t>
            </a:r>
            <a:r>
              <a:rPr lang="en-US" dirty="0" err="1" smtClean="0"/>
              <a:t>sluznice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b="1" dirty="0" err="1" smtClean="0"/>
              <a:t>Pravi</a:t>
            </a:r>
            <a:r>
              <a:rPr lang="en-US" b="1" dirty="0" smtClean="0"/>
              <a:t> </a:t>
            </a:r>
            <a:r>
              <a:rPr lang="en-US" b="1" dirty="0" err="1" smtClean="0"/>
              <a:t>dokaz</a:t>
            </a:r>
            <a:r>
              <a:rPr lang="en-US" b="1" dirty="0" smtClean="0"/>
              <a:t>:  </a:t>
            </a:r>
            <a:r>
              <a:rPr lang="en-US" dirty="0" err="1" smtClean="0"/>
              <a:t>patohistološki</a:t>
            </a:r>
            <a:r>
              <a:rPr lang="en-US" dirty="0" smtClean="0"/>
              <a:t> </a:t>
            </a:r>
            <a:r>
              <a:rPr lang="en-US" dirty="0" err="1" smtClean="0"/>
              <a:t>nalaz</a:t>
            </a:r>
            <a:r>
              <a:rPr lang="en-US" dirty="0" smtClean="0"/>
              <a:t> I </a:t>
            </a:r>
            <a:r>
              <a:rPr lang="en-US" dirty="0" err="1" smtClean="0"/>
              <a:t>pretraga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 </a:t>
            </a:r>
            <a:r>
              <a:rPr lang="en-US" dirty="0" err="1" smtClean="0"/>
              <a:t>mukocilijarnog</a:t>
            </a:r>
            <a:r>
              <a:rPr lang="en-US" dirty="0" smtClean="0"/>
              <a:t> </a:t>
            </a:r>
            <a:r>
              <a:rPr lang="en-US" dirty="0" err="1" smtClean="0"/>
              <a:t>transporta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  <a:p>
            <a:endParaRPr lang="en-US" dirty="0" smtClean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81000"/>
            <a:ext cx="2847975" cy="2857500"/>
          </a:xfrm>
        </p:spPr>
      </p:pic>
    </p:spTree>
    <p:extLst>
      <p:ext uri="{BB962C8B-B14F-4D97-AF65-F5344CB8AC3E}">
        <p14:creationId xmlns:p14="http://schemas.microsoft.com/office/powerpoint/2010/main" val="285216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981200"/>
            <a:ext cx="3810000" cy="259080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600" dirty="0" err="1" smtClean="0"/>
              <a:t>Vodeći</a:t>
            </a:r>
            <a:r>
              <a:rPr lang="en-US" sz="1600" dirty="0" smtClean="0"/>
              <a:t> </a:t>
            </a:r>
            <a:r>
              <a:rPr lang="en-US" sz="1600" dirty="0" err="1" smtClean="0"/>
              <a:t>simptom</a:t>
            </a:r>
            <a:r>
              <a:rPr lang="en-US" sz="1600" dirty="0" smtClean="0"/>
              <a:t> – </a:t>
            </a:r>
            <a:r>
              <a:rPr lang="en-US" sz="1600" b="1" dirty="0" smtClean="0"/>
              <a:t>GLAVOBOLJA</a:t>
            </a:r>
          </a:p>
          <a:p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r>
              <a:rPr lang="en-US" sz="1600" b="1" dirty="0" err="1" smtClean="0"/>
              <a:t>Terapija</a:t>
            </a:r>
            <a:r>
              <a:rPr lang="en-US" sz="1600" b="1" dirty="0" smtClean="0"/>
              <a:t> : </a:t>
            </a:r>
            <a:r>
              <a:rPr lang="en-US" sz="1600" dirty="0" err="1" smtClean="0"/>
              <a:t>postavljanje</a:t>
            </a:r>
            <a:r>
              <a:rPr lang="en-US" sz="1600" dirty="0" smtClean="0"/>
              <a:t> </a:t>
            </a:r>
            <a:r>
              <a:rPr lang="en-US" sz="1600" dirty="0" err="1" smtClean="0"/>
              <a:t>polietilenskih</a:t>
            </a:r>
            <a:r>
              <a:rPr lang="en-US" sz="1600" dirty="0" smtClean="0"/>
              <a:t> </a:t>
            </a:r>
            <a:r>
              <a:rPr lang="en-US" sz="1600" dirty="0" err="1" smtClean="0"/>
              <a:t>cjevčica</a:t>
            </a:r>
            <a:r>
              <a:rPr lang="en-US" sz="1600" dirty="0" smtClean="0"/>
              <a:t> (</a:t>
            </a:r>
            <a:r>
              <a:rPr lang="en-US" sz="1600" dirty="0" err="1" smtClean="0"/>
              <a:t>kroz</a:t>
            </a:r>
            <a:r>
              <a:rPr lang="en-US" sz="1600" dirty="0" smtClean="0"/>
              <a:t>  </a:t>
            </a:r>
            <a:r>
              <a:rPr lang="en-US" sz="1600" dirty="0" err="1" smtClean="0"/>
              <a:t>lateralnu</a:t>
            </a:r>
            <a:r>
              <a:rPr lang="en-US" sz="1600" dirty="0" smtClean="0"/>
              <a:t> </a:t>
            </a:r>
            <a:r>
              <a:rPr lang="en-US" sz="1600" dirty="0" err="1" smtClean="0"/>
              <a:t>nosnu</a:t>
            </a:r>
            <a:r>
              <a:rPr lang="en-US" sz="1600" dirty="0" smtClean="0"/>
              <a:t> </a:t>
            </a:r>
            <a:r>
              <a:rPr lang="en-US" sz="1600" dirty="0" err="1" smtClean="0"/>
              <a:t>stijenku,ispod</a:t>
            </a:r>
            <a:r>
              <a:rPr lang="en-US" sz="1600" dirty="0" smtClean="0"/>
              <a:t> </a:t>
            </a:r>
            <a:r>
              <a:rPr lang="en-US" sz="1600" dirty="0" err="1" smtClean="0"/>
              <a:t>donje</a:t>
            </a:r>
            <a:r>
              <a:rPr lang="en-US" sz="1600" dirty="0" smtClean="0"/>
              <a:t> </a:t>
            </a:r>
            <a:r>
              <a:rPr lang="en-US" sz="1600" dirty="0" err="1" smtClean="0"/>
              <a:t>nosne</a:t>
            </a:r>
            <a:r>
              <a:rPr lang="en-US" sz="1600" dirty="0" smtClean="0"/>
              <a:t> </a:t>
            </a:r>
            <a:r>
              <a:rPr lang="en-US" sz="1600" dirty="0" err="1" smtClean="0"/>
              <a:t>školjke</a:t>
            </a:r>
            <a:r>
              <a:rPr lang="en-US" sz="1600" dirty="0" smtClean="0"/>
              <a:t>) I </a:t>
            </a:r>
            <a:r>
              <a:rPr lang="en-US" sz="1600" dirty="0" err="1" smtClean="0"/>
              <a:t>lokalna</a:t>
            </a:r>
            <a:r>
              <a:rPr lang="en-US" sz="1600" dirty="0" smtClean="0"/>
              <a:t> </a:t>
            </a:r>
            <a:r>
              <a:rPr lang="en-US" sz="1600" dirty="0" err="1" smtClean="0"/>
              <a:t>primjena</a:t>
            </a:r>
            <a:r>
              <a:rPr lang="en-US" sz="1600" dirty="0" smtClean="0"/>
              <a:t> </a:t>
            </a:r>
            <a:r>
              <a:rPr lang="en-US" sz="1600" dirty="0" err="1" smtClean="0"/>
              <a:t>kortikosteroida</a:t>
            </a:r>
            <a:r>
              <a:rPr lang="en-US" sz="1600" dirty="0" smtClean="0"/>
              <a:t> </a:t>
            </a:r>
            <a:r>
              <a:rPr lang="en-US" sz="1600" dirty="0" err="1" smtClean="0"/>
              <a:t>tijekom</a:t>
            </a:r>
            <a:r>
              <a:rPr lang="en-US" sz="1600" dirty="0" smtClean="0"/>
              <a:t> </a:t>
            </a:r>
            <a:r>
              <a:rPr lang="en-US" sz="1600" dirty="0" err="1" smtClean="0"/>
              <a:t>jednog</a:t>
            </a:r>
            <a:r>
              <a:rPr lang="en-US" sz="1600" dirty="0" smtClean="0"/>
              <a:t> </a:t>
            </a:r>
            <a:r>
              <a:rPr lang="en-US" sz="1600" dirty="0" err="1" smtClean="0"/>
              <a:t>tjedna</a:t>
            </a:r>
            <a:endParaRPr lang="en-US" sz="1600" dirty="0" smtClean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err="1" smtClean="0"/>
              <a:t>Dobri</a:t>
            </a:r>
            <a:r>
              <a:rPr lang="en-US" sz="1600" dirty="0" smtClean="0"/>
              <a:t> </a:t>
            </a:r>
            <a:r>
              <a:rPr lang="en-US" sz="1600" dirty="0" err="1" smtClean="0"/>
              <a:t>rezulatati,glavobolja</a:t>
            </a:r>
            <a:r>
              <a:rPr lang="en-US" sz="1600" dirty="0" smtClean="0"/>
              <a:t> </a:t>
            </a:r>
            <a:r>
              <a:rPr lang="en-US" sz="1600" dirty="0" err="1" smtClean="0"/>
              <a:t>nestaje</a:t>
            </a:r>
            <a:r>
              <a:rPr lang="en-US" sz="1600" dirty="0" smtClean="0"/>
              <a:t> u </a:t>
            </a:r>
            <a:r>
              <a:rPr lang="en-US" sz="1600" dirty="0" err="1" smtClean="0"/>
              <a:t>vrlo</a:t>
            </a:r>
            <a:r>
              <a:rPr lang="en-US" sz="1600" dirty="0" smtClean="0"/>
              <a:t> </a:t>
            </a:r>
            <a:r>
              <a:rPr lang="en-US" sz="1600" dirty="0" err="1" smtClean="0"/>
              <a:t>kratkom</a:t>
            </a:r>
            <a:r>
              <a:rPr lang="en-US" sz="1600" dirty="0" smtClean="0"/>
              <a:t> </a:t>
            </a:r>
            <a:r>
              <a:rPr lang="en-US" sz="1600" dirty="0" err="1" smtClean="0"/>
              <a:t>vremenu</a:t>
            </a:r>
            <a:r>
              <a:rPr lang="en-US" sz="1600" dirty="0" smtClean="0"/>
              <a:t> od op. </a:t>
            </a:r>
            <a:r>
              <a:rPr lang="en-US" sz="1600" dirty="0" err="1" smtClean="0"/>
              <a:t>zahvata</a:t>
            </a:r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4554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209800"/>
            <a:ext cx="4038600" cy="2744281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600" b="1" dirty="0" err="1"/>
              <a:t>Drugi</a:t>
            </a:r>
            <a:r>
              <a:rPr lang="en-US" sz="1600" b="1" dirty="0"/>
              <a:t> </a:t>
            </a:r>
            <a:r>
              <a:rPr lang="en-US" sz="1600" b="1" dirty="0" err="1"/>
              <a:t>važan</a:t>
            </a:r>
            <a:r>
              <a:rPr lang="en-US" sz="1600" b="1" dirty="0"/>
              <a:t> </a:t>
            </a:r>
            <a:r>
              <a:rPr lang="en-US" sz="1600" b="1" dirty="0" err="1"/>
              <a:t>simptom</a:t>
            </a:r>
            <a:r>
              <a:rPr lang="en-US" sz="1600" b="1" dirty="0"/>
              <a:t> </a:t>
            </a:r>
            <a:r>
              <a:rPr lang="en-US" sz="1600" dirty="0" err="1"/>
              <a:t>su</a:t>
            </a:r>
            <a:r>
              <a:rPr lang="en-US" sz="1600" dirty="0"/>
              <a:t> </a:t>
            </a:r>
            <a:r>
              <a:rPr lang="en-US" sz="1600" dirty="0" err="1"/>
              <a:t>ponavljajuće</a:t>
            </a:r>
            <a:r>
              <a:rPr lang="en-US" sz="1600" dirty="0"/>
              <a:t> </a:t>
            </a:r>
            <a:r>
              <a:rPr lang="en-US" sz="1600" dirty="0" err="1"/>
              <a:t>upale</a:t>
            </a:r>
            <a:r>
              <a:rPr lang="en-US" sz="1600" dirty="0"/>
              <a:t> </a:t>
            </a:r>
            <a:r>
              <a:rPr lang="en-US" sz="1600" dirty="0" err="1"/>
              <a:t>praćene</a:t>
            </a:r>
            <a:r>
              <a:rPr lang="en-US" sz="1600" dirty="0"/>
              <a:t> </a:t>
            </a:r>
            <a:r>
              <a:rPr lang="en-US" sz="1600" dirty="0" err="1"/>
              <a:t>simptomima</a:t>
            </a:r>
            <a:r>
              <a:rPr lang="en-US" sz="1600" dirty="0"/>
              <a:t> </a:t>
            </a:r>
            <a:r>
              <a:rPr lang="en-US" sz="1600" dirty="0" err="1"/>
              <a:t>akutne</a:t>
            </a:r>
            <a:r>
              <a:rPr lang="en-US" sz="1600" dirty="0"/>
              <a:t> </a:t>
            </a:r>
            <a:r>
              <a:rPr lang="en-US" sz="1600" dirty="0" err="1"/>
              <a:t>upale</a:t>
            </a:r>
            <a:r>
              <a:rPr lang="en-US" sz="1600" dirty="0"/>
              <a:t> </a:t>
            </a:r>
            <a:r>
              <a:rPr lang="en-US" sz="1600" dirty="0" err="1"/>
              <a:t>gornjih</a:t>
            </a:r>
            <a:r>
              <a:rPr lang="en-US" sz="1600" dirty="0"/>
              <a:t> </a:t>
            </a:r>
            <a:r>
              <a:rPr lang="en-US" sz="1600" dirty="0" err="1"/>
              <a:t>dišnih</a:t>
            </a:r>
            <a:r>
              <a:rPr lang="en-US" sz="1600" dirty="0"/>
              <a:t> </a:t>
            </a:r>
            <a:r>
              <a:rPr lang="en-US" sz="1600" dirty="0" err="1"/>
              <a:t>puteva,vrućicom</a:t>
            </a:r>
            <a:r>
              <a:rPr lang="en-US" sz="1600" dirty="0"/>
              <a:t> I sl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b="1" dirty="0" err="1"/>
              <a:t>Terapija</a:t>
            </a:r>
            <a:r>
              <a:rPr lang="en-US" sz="1600" b="1" dirty="0"/>
              <a:t> :</a:t>
            </a:r>
            <a:r>
              <a:rPr lang="en-US" sz="1600" dirty="0"/>
              <a:t> </a:t>
            </a:r>
            <a:r>
              <a:rPr lang="en-US" sz="1600" dirty="0" err="1"/>
              <a:t>lokalno</a:t>
            </a:r>
            <a:r>
              <a:rPr lang="en-US" sz="1600" dirty="0"/>
              <a:t> </a:t>
            </a:r>
            <a:r>
              <a:rPr lang="en-US" sz="1600" dirty="0" err="1"/>
              <a:t>kortikosteroidi</a:t>
            </a:r>
            <a:r>
              <a:rPr lang="en-US" sz="1600" dirty="0"/>
              <a:t> da </a:t>
            </a:r>
            <a:r>
              <a:rPr lang="en-US" sz="1600" dirty="0" err="1"/>
              <a:t>splasne</a:t>
            </a:r>
            <a:r>
              <a:rPr lang="en-US" sz="1600" dirty="0"/>
              <a:t> </a:t>
            </a:r>
            <a:r>
              <a:rPr lang="en-US" sz="1600" dirty="0" err="1"/>
              <a:t>edem</a:t>
            </a:r>
            <a:r>
              <a:rPr lang="en-US" sz="1600" dirty="0"/>
              <a:t> </a:t>
            </a:r>
            <a:r>
              <a:rPr lang="en-US" sz="1600" dirty="0" err="1"/>
              <a:t>sinusne</a:t>
            </a:r>
            <a:r>
              <a:rPr lang="en-US" sz="1600" dirty="0"/>
              <a:t> </a:t>
            </a:r>
            <a:r>
              <a:rPr lang="en-US" sz="1600" dirty="0" err="1" smtClean="0"/>
              <a:t>sluznice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err="1" smtClean="0"/>
              <a:t>Klinička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slika</a:t>
            </a:r>
            <a:r>
              <a:rPr lang="en-US" sz="1600" b="1" dirty="0" smtClean="0"/>
              <a:t>: </a:t>
            </a:r>
            <a:r>
              <a:rPr lang="en-US" sz="1600" dirty="0" err="1" smtClean="0"/>
              <a:t>nemogućnost</a:t>
            </a:r>
            <a:r>
              <a:rPr lang="en-US" sz="1600" dirty="0" smtClean="0"/>
              <a:t> </a:t>
            </a:r>
            <a:r>
              <a:rPr lang="en-US" sz="1600" dirty="0" err="1" smtClean="0"/>
              <a:t>ventilacije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drenaže,sideropenija,manjak</a:t>
            </a:r>
            <a:r>
              <a:rPr lang="en-US" sz="1600" dirty="0" smtClean="0"/>
              <a:t> </a:t>
            </a:r>
            <a:r>
              <a:rPr lang="en-US" sz="1600" dirty="0" err="1" smtClean="0"/>
              <a:t>gamaglobulina,manjak</a:t>
            </a:r>
            <a:r>
              <a:rPr lang="en-US" sz="1600" dirty="0" smtClean="0"/>
              <a:t> </a:t>
            </a:r>
            <a:r>
              <a:rPr lang="en-US" sz="1600" dirty="0" err="1" smtClean="0"/>
              <a:t>sekretornog</a:t>
            </a:r>
            <a:r>
              <a:rPr lang="en-US" sz="1600" dirty="0" smtClean="0"/>
              <a:t> </a:t>
            </a:r>
            <a:r>
              <a:rPr lang="en-US" sz="1600" dirty="0" err="1" smtClean="0"/>
              <a:t>imunoglobulina</a:t>
            </a:r>
            <a:r>
              <a:rPr lang="en-US" sz="1600" dirty="0" smtClean="0"/>
              <a:t> </a:t>
            </a:r>
            <a:r>
              <a:rPr lang="en-US" sz="1600" dirty="0" err="1" smtClean="0"/>
              <a:t>tipa</a:t>
            </a:r>
            <a:r>
              <a:rPr lang="en-US" sz="1600" dirty="0" smtClean="0"/>
              <a:t> A</a:t>
            </a:r>
          </a:p>
          <a:p>
            <a:endParaRPr lang="en-US" sz="1600" dirty="0"/>
          </a:p>
          <a:p>
            <a:r>
              <a:rPr lang="en-US" sz="1600" b="1" dirty="0" err="1" smtClean="0"/>
              <a:t>Treći</a:t>
            </a:r>
            <a:r>
              <a:rPr lang="en-US" sz="1600" b="1" dirty="0" smtClean="0"/>
              <a:t>  </a:t>
            </a:r>
            <a:r>
              <a:rPr lang="en-US" sz="1600" b="1" dirty="0" err="1" smtClean="0"/>
              <a:t>simptom</a:t>
            </a:r>
            <a:r>
              <a:rPr lang="en-US" sz="1600" b="1" dirty="0" smtClean="0"/>
              <a:t>: </a:t>
            </a:r>
            <a:r>
              <a:rPr lang="en-US" sz="1600" dirty="0" err="1" smtClean="0"/>
              <a:t>dugotrajna</a:t>
            </a:r>
            <a:r>
              <a:rPr lang="en-US" sz="1600" dirty="0" smtClean="0"/>
              <a:t> </a:t>
            </a:r>
            <a:r>
              <a:rPr lang="en-US" sz="1600" dirty="0" err="1" smtClean="0"/>
              <a:t>subfebrilnost</a:t>
            </a:r>
            <a:endParaRPr lang="en-US" sz="1600" dirty="0" smtClean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6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Gljivični</a:t>
            </a:r>
            <a:r>
              <a:rPr lang="en-US" dirty="0" smtClean="0"/>
              <a:t> </a:t>
            </a:r>
            <a:r>
              <a:rPr lang="en-US" dirty="0" err="1" smtClean="0"/>
              <a:t>sinuitis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624526"/>
            <a:ext cx="3762574" cy="3010059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228600" y="1600200"/>
            <a:ext cx="4041648" cy="4526280"/>
          </a:xfrm>
        </p:spPr>
        <p:txBody>
          <a:bodyPr>
            <a:normAutofit/>
          </a:bodyPr>
          <a:lstStyle/>
          <a:p>
            <a:r>
              <a:rPr lang="en-US" sz="1600" dirty="0" err="1" smtClean="0"/>
              <a:t>Sojevi</a:t>
            </a:r>
            <a:r>
              <a:rPr lang="en-US" sz="1600" dirty="0" smtClean="0"/>
              <a:t> </a:t>
            </a:r>
            <a:r>
              <a:rPr lang="en-US" sz="1600" b="1" dirty="0" err="1" smtClean="0"/>
              <a:t>aspergilusa,mukormikoze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candide</a:t>
            </a:r>
            <a:endParaRPr lang="en-US" sz="1600" b="1" dirty="0" smtClean="0"/>
          </a:p>
          <a:p>
            <a:r>
              <a:rPr lang="en-US" sz="1600" dirty="0" err="1" smtClean="0"/>
              <a:t>Dijele</a:t>
            </a:r>
            <a:r>
              <a:rPr lang="en-US" sz="1600" dirty="0" smtClean="0"/>
              <a:t> se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b="1" dirty="0" err="1" smtClean="0"/>
              <a:t>akutne</a:t>
            </a:r>
            <a:r>
              <a:rPr lang="en-US" sz="1600" b="1" dirty="0"/>
              <a:t> </a:t>
            </a:r>
            <a:r>
              <a:rPr lang="en-US" sz="1600" b="1" dirty="0" err="1"/>
              <a:t>i</a:t>
            </a:r>
            <a:r>
              <a:rPr lang="en-US" sz="1600" b="1" dirty="0"/>
              <a:t> </a:t>
            </a:r>
            <a:r>
              <a:rPr lang="en-US" sz="1600" b="1" dirty="0" err="1" smtClean="0"/>
              <a:t>kronične,invazivne</a:t>
            </a:r>
            <a:r>
              <a:rPr lang="en-US" sz="1600" b="1" dirty="0" smtClean="0"/>
              <a:t> </a:t>
            </a:r>
            <a:r>
              <a:rPr lang="en-US" sz="1600" b="1" dirty="0" err="1"/>
              <a:t>i</a:t>
            </a:r>
            <a:r>
              <a:rPr lang="en-US" sz="1600" b="1" dirty="0"/>
              <a:t> </a:t>
            </a:r>
            <a:r>
              <a:rPr lang="en-US" sz="1600" b="1" dirty="0" err="1" smtClean="0"/>
              <a:t>neinvazivne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upale</a:t>
            </a:r>
            <a:endParaRPr lang="en-US" sz="1600" b="1" dirty="0" smtClean="0"/>
          </a:p>
          <a:p>
            <a:endParaRPr lang="en-US" sz="1600" dirty="0" smtClean="0"/>
          </a:p>
          <a:p>
            <a:r>
              <a:rPr lang="en-US" sz="1600" b="1" dirty="0" err="1" smtClean="0"/>
              <a:t>Invazivni</a:t>
            </a:r>
            <a:r>
              <a:rPr lang="en-US" sz="1600" b="1" dirty="0" smtClean="0"/>
              <a:t> :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</a:t>
            </a:r>
            <a:r>
              <a:rPr lang="en-US" sz="1600" dirty="0" err="1" smtClean="0"/>
              <a:t>akutni</a:t>
            </a:r>
            <a:r>
              <a:rPr lang="en-US" sz="1600" dirty="0" smtClean="0"/>
              <a:t> </a:t>
            </a:r>
            <a:r>
              <a:rPr lang="en-US" sz="1600" dirty="0" err="1" smtClean="0"/>
              <a:t>fulminantni,kronični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      </a:t>
            </a:r>
            <a:r>
              <a:rPr lang="en-US" sz="1600" b="1" dirty="0" err="1" smtClean="0"/>
              <a:t>Neinvazivni</a:t>
            </a:r>
            <a:r>
              <a:rPr lang="en-US" sz="1600" b="1" dirty="0" smtClean="0"/>
              <a:t>:</a:t>
            </a:r>
            <a:r>
              <a:rPr lang="en-US" sz="1600" dirty="0" smtClean="0"/>
              <a:t> </a:t>
            </a:r>
            <a:r>
              <a:rPr lang="en-US" sz="1600" dirty="0" err="1" smtClean="0"/>
              <a:t>dva</a:t>
            </a:r>
            <a:r>
              <a:rPr lang="en-US" sz="1600" dirty="0" smtClean="0"/>
              <a:t> </a:t>
            </a:r>
            <a:r>
              <a:rPr lang="en-US" sz="1600" dirty="0" err="1" smtClean="0"/>
              <a:t>kronična</a:t>
            </a:r>
            <a:r>
              <a:rPr lang="en-US" sz="1600" dirty="0" smtClean="0"/>
              <a:t> – </a:t>
            </a:r>
          </a:p>
          <a:p>
            <a:pPr marL="0" indent="0">
              <a:buNone/>
            </a:pPr>
            <a:r>
              <a:rPr lang="en-US" sz="1600" dirty="0" smtClean="0"/>
              <a:t>      </a:t>
            </a:r>
            <a:r>
              <a:rPr lang="en-US" sz="1600" dirty="0" err="1" smtClean="0"/>
              <a:t>tzv</a:t>
            </a:r>
            <a:r>
              <a:rPr lang="en-US" sz="1600" dirty="0" smtClean="0"/>
              <a:t>. </a:t>
            </a:r>
            <a:r>
              <a:rPr lang="en-US" sz="1600" dirty="0" err="1" smtClean="0"/>
              <a:t>Gljivična</a:t>
            </a:r>
            <a:r>
              <a:rPr lang="en-US" sz="1600" dirty="0" smtClean="0"/>
              <a:t> </a:t>
            </a:r>
            <a:r>
              <a:rPr lang="en-US" sz="1600" dirty="0" err="1" smtClean="0"/>
              <a:t>lopta</a:t>
            </a:r>
            <a:r>
              <a:rPr lang="en-US" sz="1600" dirty="0" err="1"/>
              <a:t>,</a:t>
            </a:r>
            <a:r>
              <a:rPr lang="en-US" sz="1600" dirty="0" err="1" smtClean="0"/>
              <a:t>alergijski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     </a:t>
            </a:r>
            <a:r>
              <a:rPr lang="en-US" sz="1600" dirty="0" err="1" smtClean="0"/>
              <a:t>gljivični</a:t>
            </a:r>
            <a:r>
              <a:rPr lang="en-US" sz="1600" dirty="0" smtClean="0"/>
              <a:t>  </a:t>
            </a:r>
            <a:r>
              <a:rPr lang="en-US" sz="1600" dirty="0" err="1" smtClean="0"/>
              <a:t>sinuitis</a:t>
            </a:r>
            <a:endParaRPr lang="en-US" sz="1600" dirty="0"/>
          </a:p>
        </p:txBody>
      </p:sp>
      <p:pic>
        <p:nvPicPr>
          <p:cNvPr id="1026" name="Picture 2" descr="C:\Users\Dora\Desktop\slike\834279-834401-900t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343400"/>
            <a:ext cx="190500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ora\Desktop\slike\fig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671596"/>
            <a:ext cx="2971800" cy="209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39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89" y="228600"/>
            <a:ext cx="4724400" cy="236220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1600" b="1" dirty="0" err="1" smtClean="0"/>
              <a:t>Akutni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fulminantni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gljivični</a:t>
            </a:r>
            <a:r>
              <a:rPr lang="en-US" sz="1600" b="1" dirty="0" smtClean="0"/>
              <a:t> sinusitis : </a:t>
            </a:r>
            <a:r>
              <a:rPr lang="en-US" sz="1600" dirty="0" err="1" smtClean="0"/>
              <a:t>isključivo</a:t>
            </a:r>
            <a:r>
              <a:rPr lang="en-US" sz="1600" dirty="0" smtClean="0"/>
              <a:t> </a:t>
            </a:r>
            <a:r>
              <a:rPr lang="en-US" sz="1600" dirty="0" err="1" smtClean="0"/>
              <a:t>kod</a:t>
            </a:r>
            <a:r>
              <a:rPr lang="en-US" sz="1600" dirty="0" smtClean="0"/>
              <a:t> </a:t>
            </a:r>
            <a:r>
              <a:rPr lang="en-US" sz="1600" dirty="0" err="1" smtClean="0"/>
              <a:t>oboljelih</a:t>
            </a:r>
            <a:r>
              <a:rPr lang="en-US" sz="1600" dirty="0" smtClean="0"/>
              <a:t> od </a:t>
            </a:r>
            <a:r>
              <a:rPr lang="en-US" sz="1600" dirty="0" err="1" smtClean="0"/>
              <a:t>šećerne</a:t>
            </a:r>
            <a:r>
              <a:rPr lang="en-US" sz="1600" dirty="0" smtClean="0"/>
              <a:t> </a:t>
            </a:r>
            <a:r>
              <a:rPr lang="en-US" sz="1600" dirty="0" err="1" smtClean="0"/>
              <a:t>bolesti,kod</a:t>
            </a:r>
            <a:r>
              <a:rPr lang="en-US" sz="1600" dirty="0" smtClean="0"/>
              <a:t> </a:t>
            </a:r>
            <a:r>
              <a:rPr lang="en-US" sz="1600" dirty="0" err="1" smtClean="0"/>
              <a:t>imunosupresije</a:t>
            </a:r>
            <a:r>
              <a:rPr lang="en-US" sz="1600" dirty="0" smtClean="0"/>
              <a:t> </a:t>
            </a:r>
            <a:r>
              <a:rPr lang="en-US" sz="1600" dirty="0" err="1" smtClean="0"/>
              <a:t>itd</a:t>
            </a:r>
            <a:r>
              <a:rPr lang="en-US" sz="1600" dirty="0" smtClean="0"/>
              <a:t>. </a:t>
            </a:r>
            <a:r>
              <a:rPr lang="en-US" sz="1600" dirty="0" err="1" smtClean="0"/>
              <a:t>Prodor</a:t>
            </a:r>
            <a:r>
              <a:rPr lang="en-US" sz="1600" dirty="0" smtClean="0"/>
              <a:t> </a:t>
            </a:r>
            <a:r>
              <a:rPr lang="en-US" sz="1600" dirty="0" err="1" smtClean="0"/>
              <a:t>gljivice</a:t>
            </a:r>
            <a:r>
              <a:rPr lang="en-US" sz="1600" dirty="0" smtClean="0"/>
              <a:t> </a:t>
            </a:r>
            <a:r>
              <a:rPr lang="en-US" sz="1600" dirty="0" err="1" smtClean="0"/>
              <a:t>koja</a:t>
            </a:r>
            <a:r>
              <a:rPr lang="en-US" sz="1600" dirty="0" smtClean="0"/>
              <a:t> </a:t>
            </a:r>
            <a:r>
              <a:rPr lang="en-US" sz="1600" dirty="0" err="1" smtClean="0"/>
              <a:t>razara</a:t>
            </a:r>
            <a:r>
              <a:rPr lang="en-US" sz="1600" dirty="0" smtClean="0"/>
              <a:t> </a:t>
            </a:r>
            <a:r>
              <a:rPr lang="en-US" sz="1600" dirty="0" err="1" smtClean="0"/>
              <a:t>kost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sluznicu</a:t>
            </a:r>
            <a:r>
              <a:rPr lang="en-US" sz="1600" dirty="0" smtClean="0"/>
              <a:t>…</a:t>
            </a:r>
          </a:p>
          <a:p>
            <a:pPr marL="0" indent="0">
              <a:buNone/>
            </a:pPr>
            <a:r>
              <a:rPr lang="en-US" sz="1600" dirty="0" err="1" smtClean="0"/>
              <a:t>terapija</a:t>
            </a:r>
            <a:r>
              <a:rPr lang="en-US" sz="1600" dirty="0" smtClean="0"/>
              <a:t>: </a:t>
            </a:r>
          </a:p>
          <a:p>
            <a:pPr marL="0" indent="0">
              <a:buNone/>
            </a:pPr>
            <a:r>
              <a:rPr lang="en-US" sz="1600" dirty="0" err="1" smtClean="0"/>
              <a:t>kirurško</a:t>
            </a:r>
            <a:r>
              <a:rPr lang="en-US" sz="1600" dirty="0" smtClean="0"/>
              <a:t> </a:t>
            </a:r>
            <a:r>
              <a:rPr lang="en-US" sz="1600" dirty="0" err="1" smtClean="0"/>
              <a:t>odstranjenje,smrtnost</a:t>
            </a:r>
            <a:r>
              <a:rPr lang="en-US" sz="1600" dirty="0" smtClean="0"/>
              <a:t> </a:t>
            </a:r>
            <a:r>
              <a:rPr lang="en-US" sz="1600" dirty="0" err="1" smtClean="0"/>
              <a:t>velika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b="1" dirty="0" err="1" smtClean="0"/>
              <a:t>Kronični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invazivni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gljivični</a:t>
            </a:r>
            <a:r>
              <a:rPr lang="en-US" sz="1600" b="1" dirty="0" smtClean="0"/>
              <a:t> sinusitis: </a:t>
            </a:r>
            <a:r>
              <a:rPr lang="en-US" sz="1600" dirty="0" err="1" smtClean="0"/>
              <a:t>kada</a:t>
            </a:r>
            <a:r>
              <a:rPr lang="en-US" sz="1600" dirty="0" smtClean="0"/>
              <a:t> </a:t>
            </a:r>
            <a:r>
              <a:rPr lang="en-US" sz="1600" dirty="0" err="1" smtClean="0"/>
              <a:t>gljivice</a:t>
            </a:r>
            <a:r>
              <a:rPr lang="en-US" sz="1600" dirty="0" smtClean="0"/>
              <a:t> </a:t>
            </a:r>
            <a:r>
              <a:rPr lang="en-US" sz="1600" dirty="0" err="1" smtClean="0"/>
              <a:t>prodru</a:t>
            </a:r>
            <a:r>
              <a:rPr lang="en-US" sz="1600" dirty="0" smtClean="0"/>
              <a:t> u </a:t>
            </a:r>
            <a:r>
              <a:rPr lang="en-US" sz="1600" dirty="0" err="1" smtClean="0"/>
              <a:t>tkivo,kod</a:t>
            </a:r>
            <a:r>
              <a:rPr lang="en-US" sz="1600" dirty="0" smtClean="0"/>
              <a:t> </a:t>
            </a:r>
            <a:r>
              <a:rPr lang="en-US" sz="1600" i="1" dirty="0" err="1" smtClean="0"/>
              <a:t>dugotrajnih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rinosinusitisa</a:t>
            </a:r>
            <a:endParaRPr lang="en-US" sz="1600" i="1" dirty="0" smtClean="0"/>
          </a:p>
          <a:p>
            <a:endParaRPr lang="en-US" sz="1600" i="1" dirty="0" smtClean="0"/>
          </a:p>
          <a:p>
            <a:r>
              <a:rPr lang="en-US" sz="1600" b="1" dirty="0" err="1" smtClean="0"/>
              <a:t>Gljivična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lopta</a:t>
            </a:r>
            <a:r>
              <a:rPr lang="en-US" sz="1600" b="1" dirty="0" smtClean="0"/>
              <a:t> (fungal ball): </a:t>
            </a:r>
            <a:r>
              <a:rPr lang="en-US" sz="1600" dirty="0" err="1" smtClean="0"/>
              <a:t>Aspergillus</a:t>
            </a:r>
            <a:r>
              <a:rPr lang="en-US" sz="1600" dirty="0" smtClean="0"/>
              <a:t>  </a:t>
            </a:r>
            <a:r>
              <a:rPr lang="en-US" sz="1600" dirty="0" err="1" smtClean="0"/>
              <a:t>fumigatus,nema</a:t>
            </a:r>
            <a:r>
              <a:rPr lang="en-US" sz="1600" dirty="0" smtClean="0"/>
              <a:t> </a:t>
            </a:r>
            <a:r>
              <a:rPr lang="en-US" sz="1600" dirty="0" err="1" smtClean="0"/>
              <a:t>koštanog</a:t>
            </a:r>
            <a:r>
              <a:rPr lang="en-US" sz="1600" dirty="0" smtClean="0"/>
              <a:t> </a:t>
            </a:r>
            <a:r>
              <a:rPr lang="en-US" sz="1600" dirty="0" err="1" smtClean="0"/>
              <a:t>razaranja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invadiranja</a:t>
            </a:r>
            <a:r>
              <a:rPr lang="en-US" sz="1600" dirty="0" smtClean="0"/>
              <a:t> </a:t>
            </a:r>
            <a:r>
              <a:rPr lang="en-US" sz="1600" dirty="0" err="1" smtClean="0"/>
              <a:t>sluznice</a:t>
            </a:r>
            <a:endParaRPr lang="en-US" sz="1600" dirty="0" smtClean="0"/>
          </a:p>
          <a:p>
            <a:r>
              <a:rPr lang="en-US" sz="1600" b="1" dirty="0" err="1" smtClean="0"/>
              <a:t>Alergijski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gljivični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sinuitis</a:t>
            </a:r>
            <a:r>
              <a:rPr lang="en-US" sz="1600" b="1" dirty="0" smtClean="0"/>
              <a:t>: </a:t>
            </a:r>
            <a:r>
              <a:rPr lang="en-US" sz="1600" dirty="0" smtClean="0"/>
              <a:t>tip 1. </a:t>
            </a:r>
            <a:r>
              <a:rPr lang="en-US" sz="1600" dirty="0" err="1" smtClean="0"/>
              <a:t>imunološka</a:t>
            </a:r>
            <a:r>
              <a:rPr lang="en-US" sz="1600" dirty="0" smtClean="0"/>
              <a:t> </a:t>
            </a:r>
            <a:r>
              <a:rPr lang="en-US" sz="1600" dirty="0" err="1" smtClean="0"/>
              <a:t>reakcija</a:t>
            </a:r>
            <a:r>
              <a:rPr lang="en-US" sz="1600" dirty="0" smtClean="0"/>
              <a:t> -</a:t>
            </a:r>
            <a:r>
              <a:rPr lang="en-US" sz="1600" dirty="0" err="1" smtClean="0"/>
              <a:t>IgE</a:t>
            </a:r>
            <a:endParaRPr lang="en-US" sz="1600" dirty="0"/>
          </a:p>
        </p:txBody>
      </p:sp>
      <p:pic>
        <p:nvPicPr>
          <p:cNvPr id="2050" name="Picture 2" descr="C:\Users\Dora\Desktop\photolibrary_rf_photo_of_runny_no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19400"/>
            <a:ext cx="3048000" cy="207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ora\Desktop\Figure-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574177"/>
            <a:ext cx="2532063" cy="1888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75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600" b="1" dirty="0" err="1" smtClean="0"/>
              <a:t>Polipozni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sinuitis</a:t>
            </a:r>
            <a:r>
              <a:rPr lang="en-US" sz="1600" b="1" dirty="0" smtClean="0"/>
              <a:t> </a:t>
            </a:r>
            <a:r>
              <a:rPr lang="en-US" sz="1600" dirty="0" smtClean="0"/>
              <a:t>– </a:t>
            </a:r>
            <a:r>
              <a:rPr lang="en-US" sz="1600" dirty="0" err="1" smtClean="0"/>
              <a:t>polipozne</a:t>
            </a:r>
            <a:r>
              <a:rPr lang="en-US" sz="1600" dirty="0" smtClean="0"/>
              <a:t> </a:t>
            </a:r>
            <a:r>
              <a:rPr lang="en-US" sz="1600" dirty="0" err="1"/>
              <a:t>promjene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sluznici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-</a:t>
            </a:r>
            <a:r>
              <a:rPr lang="en-US" sz="1600" dirty="0" err="1"/>
              <a:t>stanice</a:t>
            </a:r>
            <a:r>
              <a:rPr lang="en-US" sz="1600" dirty="0"/>
              <a:t> </a:t>
            </a:r>
            <a:r>
              <a:rPr lang="en-US" sz="1600" dirty="0" err="1"/>
              <a:t>prednjeg</a:t>
            </a:r>
            <a:r>
              <a:rPr lang="en-US" sz="1600" dirty="0"/>
              <a:t> </a:t>
            </a:r>
            <a:r>
              <a:rPr lang="en-US" sz="1600" dirty="0" err="1"/>
              <a:t>etmoida</a:t>
            </a:r>
            <a:r>
              <a:rPr lang="en-US" sz="1600" dirty="0"/>
              <a:t> (</a:t>
            </a:r>
            <a:r>
              <a:rPr lang="en-US" sz="1600" dirty="0" err="1"/>
              <a:t>osteomeatalnog</a:t>
            </a:r>
            <a:r>
              <a:rPr lang="en-US" sz="1600" dirty="0"/>
              <a:t> </a:t>
            </a:r>
            <a:r>
              <a:rPr lang="en-US" sz="1600" dirty="0" err="1"/>
              <a:t>kompleksa</a:t>
            </a:r>
            <a:r>
              <a:rPr lang="en-US" sz="1600" dirty="0"/>
              <a:t>)</a:t>
            </a:r>
          </a:p>
          <a:p>
            <a:pPr marL="0" indent="0">
              <a:buNone/>
            </a:pPr>
            <a:r>
              <a:rPr lang="en-US" sz="1600" dirty="0"/>
              <a:t>      -</a:t>
            </a:r>
            <a:r>
              <a:rPr lang="en-US" sz="1600" dirty="0" err="1"/>
              <a:t>maksilarni</a:t>
            </a:r>
            <a:r>
              <a:rPr lang="en-US" sz="1600" dirty="0"/>
              <a:t> </a:t>
            </a:r>
            <a:r>
              <a:rPr lang="en-US" sz="1600" dirty="0" err="1"/>
              <a:t>sinusi,nerijetko</a:t>
            </a:r>
            <a:r>
              <a:rPr lang="en-US" sz="1600" dirty="0"/>
              <a:t> </a:t>
            </a:r>
            <a:r>
              <a:rPr lang="en-US" sz="1600" dirty="0" err="1"/>
              <a:t>udruženi</a:t>
            </a:r>
            <a:r>
              <a:rPr lang="en-US" sz="1600" dirty="0"/>
              <a:t>            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/>
              <a:t>nosnom</a:t>
            </a:r>
            <a:r>
              <a:rPr lang="en-US" sz="1600" dirty="0"/>
              <a:t> </a:t>
            </a:r>
            <a:r>
              <a:rPr lang="en-US" sz="1600" dirty="0" err="1"/>
              <a:t>polipozim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err="1" smtClean="0"/>
              <a:t>Etiologija</a:t>
            </a:r>
            <a:r>
              <a:rPr lang="en-US" sz="1600" dirty="0" smtClean="0"/>
              <a:t>: </a:t>
            </a:r>
            <a:r>
              <a:rPr lang="en-US" sz="1600" dirty="0" err="1" smtClean="0"/>
              <a:t>poremećaj</a:t>
            </a:r>
            <a:r>
              <a:rPr lang="en-US" sz="1600" dirty="0" smtClean="0"/>
              <a:t> </a:t>
            </a:r>
            <a:r>
              <a:rPr lang="en-US" sz="1600" dirty="0" err="1" smtClean="0"/>
              <a:t>aerizacije</a:t>
            </a:r>
            <a:r>
              <a:rPr lang="en-US" sz="1600" dirty="0" smtClean="0"/>
              <a:t> </a:t>
            </a:r>
            <a:r>
              <a:rPr lang="en-US" sz="1600" dirty="0" err="1" smtClean="0"/>
              <a:t>sinusa</a:t>
            </a:r>
            <a:r>
              <a:rPr lang="en-US" sz="1600" dirty="0" smtClean="0"/>
              <a:t> 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mukocilijarnog</a:t>
            </a:r>
            <a:r>
              <a:rPr lang="en-US" sz="1600" dirty="0" smtClean="0"/>
              <a:t> </a:t>
            </a:r>
            <a:r>
              <a:rPr lang="en-US" sz="1600" dirty="0" err="1" smtClean="0"/>
              <a:t>transporta,što</a:t>
            </a:r>
            <a:r>
              <a:rPr lang="en-US" sz="1600" dirty="0" smtClean="0"/>
              <a:t> je </a:t>
            </a:r>
            <a:r>
              <a:rPr lang="en-US" sz="1600" dirty="0" err="1" smtClean="0"/>
              <a:t>posljedica</a:t>
            </a:r>
            <a:r>
              <a:rPr lang="en-US" sz="1600" dirty="0" smtClean="0"/>
              <a:t> </a:t>
            </a:r>
            <a:r>
              <a:rPr lang="en-US" sz="1600" dirty="0" err="1" smtClean="0"/>
              <a:t>opstrukcije</a:t>
            </a:r>
            <a:r>
              <a:rPr lang="en-US" sz="1600" dirty="0" smtClean="0"/>
              <a:t> u </a:t>
            </a:r>
            <a:r>
              <a:rPr lang="en-US" sz="1600" dirty="0" err="1" smtClean="0"/>
              <a:t>području</a:t>
            </a:r>
            <a:r>
              <a:rPr lang="en-US" sz="1600" dirty="0" smtClean="0"/>
              <a:t>  </a:t>
            </a:r>
            <a:r>
              <a:rPr lang="en-US" sz="1600" dirty="0" err="1" smtClean="0"/>
              <a:t>sinusa,bakterije</a:t>
            </a:r>
            <a:r>
              <a:rPr lang="en-US" sz="1600" dirty="0" smtClean="0"/>
              <a:t>…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b="1" dirty="0" err="1" smtClean="0"/>
              <a:t>Rinosinusna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polipoza</a:t>
            </a:r>
            <a:r>
              <a:rPr lang="en-US" sz="1600" b="1" dirty="0" smtClean="0"/>
              <a:t> </a:t>
            </a:r>
            <a:r>
              <a:rPr lang="en-US" sz="1600" dirty="0" smtClean="0"/>
              <a:t>– </a:t>
            </a:r>
            <a:r>
              <a:rPr lang="en-US" sz="1600" dirty="0" err="1" smtClean="0"/>
              <a:t>bolest</a:t>
            </a:r>
            <a:r>
              <a:rPr lang="en-US" sz="1600" dirty="0" smtClean="0"/>
              <a:t> </a:t>
            </a:r>
            <a:r>
              <a:rPr lang="en-US" sz="1600" dirty="0" err="1" smtClean="0"/>
              <a:t>sluznice</a:t>
            </a:r>
            <a:r>
              <a:rPr lang="en-US" sz="1600" dirty="0" smtClean="0"/>
              <a:t> </a:t>
            </a:r>
            <a:r>
              <a:rPr lang="en-US" sz="1600" dirty="0" err="1" smtClean="0"/>
              <a:t>nosa</a:t>
            </a:r>
            <a:r>
              <a:rPr lang="en-US" sz="1600" dirty="0" smtClean="0"/>
              <a:t> I </a:t>
            </a:r>
            <a:r>
              <a:rPr lang="en-US" sz="1600" dirty="0" err="1" smtClean="0"/>
              <a:t>paranazalnih</a:t>
            </a:r>
            <a:r>
              <a:rPr lang="en-US" sz="1600" dirty="0" smtClean="0"/>
              <a:t> </a:t>
            </a:r>
            <a:r>
              <a:rPr lang="en-US" sz="1600" dirty="0" err="1" smtClean="0"/>
              <a:t>šupljina,lokalizirano</a:t>
            </a:r>
            <a:r>
              <a:rPr lang="en-US" sz="1600" dirty="0" smtClean="0"/>
              <a:t> </a:t>
            </a:r>
            <a:r>
              <a:rPr lang="en-US" sz="1600" dirty="0" err="1" smtClean="0"/>
              <a:t>stvaranje</a:t>
            </a:r>
            <a:r>
              <a:rPr lang="en-US" sz="1600" dirty="0" smtClean="0"/>
              <a:t> </a:t>
            </a:r>
            <a:r>
              <a:rPr lang="en-US" sz="1600" dirty="0" err="1" smtClean="0"/>
              <a:t>polipa</a:t>
            </a:r>
            <a:endParaRPr lang="en-US" sz="1600" dirty="0" smtClean="0"/>
          </a:p>
          <a:p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3074" name="Picture 2" descr="C:\Users\Dora\Desktop\Otezano-disanje-na-nos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155" y="176349"/>
            <a:ext cx="2971800" cy="223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ora\Desktop\phototake_rm_rhinoscopy_showing_nasal_poly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204" y="2743201"/>
            <a:ext cx="4597703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63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514600"/>
            <a:ext cx="3048000" cy="228600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600" b="1" dirty="0" err="1"/>
              <a:t>Akutni</a:t>
            </a:r>
            <a:r>
              <a:rPr lang="en-US" sz="1600" b="1" dirty="0"/>
              <a:t> </a:t>
            </a:r>
            <a:r>
              <a:rPr lang="en-US" sz="1600" b="1" dirty="0" err="1"/>
              <a:t>recidivni</a:t>
            </a:r>
            <a:r>
              <a:rPr lang="en-US" sz="1600" b="1" dirty="0"/>
              <a:t> sinusitis </a:t>
            </a:r>
            <a:r>
              <a:rPr lang="en-US" sz="1600" dirty="0"/>
              <a:t>– </a:t>
            </a:r>
            <a:r>
              <a:rPr lang="en-US" sz="1600" dirty="0" err="1"/>
              <a:t>istovjetan</a:t>
            </a:r>
            <a:r>
              <a:rPr lang="en-US" sz="1600" dirty="0"/>
              <a:t> </a:t>
            </a:r>
            <a:r>
              <a:rPr lang="en-US" sz="1600" dirty="0" err="1"/>
              <a:t>akutnom</a:t>
            </a:r>
            <a:r>
              <a:rPr lang="en-US" sz="1600" dirty="0"/>
              <a:t> </a:t>
            </a:r>
            <a:r>
              <a:rPr lang="en-US" sz="1600" dirty="0" err="1"/>
              <a:t>sinusitisu,jedina</a:t>
            </a:r>
            <a:r>
              <a:rPr lang="en-US" sz="1600" dirty="0"/>
              <a:t> je </a:t>
            </a:r>
            <a:r>
              <a:rPr lang="en-US" sz="1600" dirty="0" err="1"/>
              <a:t>razlika</a:t>
            </a:r>
            <a:r>
              <a:rPr lang="en-US" sz="1600" dirty="0"/>
              <a:t>  </a:t>
            </a:r>
            <a:r>
              <a:rPr lang="en-US" sz="1600" dirty="0" err="1"/>
              <a:t>povremeno</a:t>
            </a:r>
            <a:r>
              <a:rPr lang="en-US" sz="1600" dirty="0"/>
              <a:t> </a:t>
            </a:r>
            <a:r>
              <a:rPr lang="en-US" sz="1600" dirty="0" err="1"/>
              <a:t>ponavljanje</a:t>
            </a:r>
            <a:r>
              <a:rPr lang="en-US" sz="1600" dirty="0"/>
              <a:t> </a:t>
            </a:r>
            <a:r>
              <a:rPr lang="en-US" sz="1600" dirty="0" err="1"/>
              <a:t>epizoda</a:t>
            </a:r>
            <a:r>
              <a:rPr lang="en-US" sz="1600" dirty="0"/>
              <a:t> </a:t>
            </a:r>
            <a:r>
              <a:rPr lang="en-US" sz="1600" dirty="0" err="1"/>
              <a:t>bolesti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- </a:t>
            </a:r>
            <a:r>
              <a:rPr lang="en-US" sz="1600" dirty="0" err="1"/>
              <a:t>ako</a:t>
            </a:r>
            <a:r>
              <a:rPr lang="en-US" sz="1600" dirty="0"/>
              <a:t> se </a:t>
            </a:r>
            <a:r>
              <a:rPr lang="en-US" sz="1600" dirty="0" err="1"/>
              <a:t>pojavljuje</a:t>
            </a:r>
            <a:r>
              <a:rPr lang="en-US" sz="1600" dirty="0"/>
              <a:t> do </a:t>
            </a:r>
            <a:r>
              <a:rPr lang="en-US" sz="1600" dirty="0" err="1"/>
              <a:t>šest</a:t>
            </a:r>
            <a:r>
              <a:rPr lang="en-US" sz="1600" dirty="0"/>
              <a:t> </a:t>
            </a:r>
            <a:r>
              <a:rPr lang="en-US" sz="1600" dirty="0" err="1"/>
              <a:t>ili</a:t>
            </a:r>
            <a:r>
              <a:rPr lang="en-US" sz="1600" dirty="0"/>
              <a:t> </a:t>
            </a:r>
            <a:r>
              <a:rPr lang="en-US" sz="1600" dirty="0" err="1"/>
              <a:t>više</a:t>
            </a:r>
            <a:r>
              <a:rPr lang="en-US" sz="1600" dirty="0"/>
              <a:t>    </a:t>
            </a:r>
            <a:r>
              <a:rPr lang="en-US" sz="1600" dirty="0" err="1"/>
              <a:t>puta</a:t>
            </a:r>
            <a:r>
              <a:rPr lang="en-US" sz="1600" dirty="0"/>
              <a:t> u </a:t>
            </a:r>
            <a:r>
              <a:rPr lang="en-US" sz="1600" dirty="0" err="1"/>
              <a:t>godini</a:t>
            </a:r>
            <a:r>
              <a:rPr lang="en-US" sz="1600" dirty="0"/>
              <a:t>, </a:t>
            </a:r>
            <a:r>
              <a:rPr lang="en-US" sz="1600" dirty="0" err="1"/>
              <a:t>smatra</a:t>
            </a:r>
            <a:r>
              <a:rPr lang="en-US" sz="1600" dirty="0"/>
              <a:t> se </a:t>
            </a:r>
            <a:r>
              <a:rPr lang="en-US" sz="1600" dirty="0" err="1"/>
              <a:t>kroničnim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b="1" dirty="0" smtClean="0"/>
              <a:t>Sinusitis u </a:t>
            </a:r>
            <a:r>
              <a:rPr lang="en-US" sz="1600" b="1" dirty="0" err="1" smtClean="0"/>
              <a:t>djece</a:t>
            </a:r>
            <a:r>
              <a:rPr lang="en-US" sz="1600" b="1" dirty="0" smtClean="0"/>
              <a:t> – </a:t>
            </a:r>
            <a:r>
              <a:rPr lang="en-US" sz="1600" dirty="0" err="1" smtClean="0"/>
              <a:t>zahvaća</a:t>
            </a:r>
            <a:r>
              <a:rPr lang="en-US" sz="1600" dirty="0" smtClean="0"/>
              <a:t> </a:t>
            </a:r>
            <a:r>
              <a:rPr lang="en-US" sz="1600" dirty="0" err="1" smtClean="0"/>
              <a:t>sluznicu</a:t>
            </a:r>
            <a:r>
              <a:rPr lang="en-US" sz="1600" dirty="0" smtClean="0"/>
              <a:t> </a:t>
            </a:r>
            <a:r>
              <a:rPr lang="en-US" sz="1600" dirty="0" err="1" smtClean="0"/>
              <a:t>nosa,ždrijela,paranazalnih</a:t>
            </a:r>
            <a:r>
              <a:rPr lang="en-US" sz="1600" dirty="0" smtClean="0"/>
              <a:t> </a:t>
            </a:r>
            <a:r>
              <a:rPr lang="en-US" sz="1600" dirty="0" err="1" smtClean="0"/>
              <a:t>sinusa</a:t>
            </a:r>
            <a:r>
              <a:rPr lang="en-US" sz="1600" dirty="0" smtClean="0"/>
              <a:t> </a:t>
            </a:r>
            <a:r>
              <a:rPr lang="en-US" sz="1600" dirty="0" err="1" smtClean="0"/>
              <a:t>te</a:t>
            </a:r>
            <a:r>
              <a:rPr lang="en-US" sz="1600" dirty="0" smtClean="0"/>
              <a:t> </a:t>
            </a:r>
            <a:r>
              <a:rPr lang="en-US" sz="1600" dirty="0" err="1" smtClean="0"/>
              <a:t>srednjeg</a:t>
            </a:r>
            <a:r>
              <a:rPr lang="en-US" sz="1600" dirty="0" smtClean="0"/>
              <a:t> </a:t>
            </a:r>
            <a:r>
              <a:rPr lang="en-US" sz="1600" dirty="0" err="1" smtClean="0"/>
              <a:t>uha</a:t>
            </a:r>
            <a:r>
              <a:rPr lang="en-US" sz="1600" dirty="0" smtClean="0"/>
              <a:t> </a:t>
            </a:r>
            <a:r>
              <a:rPr lang="en-US" sz="1600" dirty="0" err="1" smtClean="0"/>
              <a:t>kao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limfno</a:t>
            </a:r>
            <a:r>
              <a:rPr lang="en-US" sz="1600" dirty="0" smtClean="0"/>
              <a:t> </a:t>
            </a:r>
            <a:r>
              <a:rPr lang="en-US" sz="1600" dirty="0" err="1" smtClean="0"/>
              <a:t>tkivo</a:t>
            </a:r>
            <a:r>
              <a:rPr lang="en-US" sz="1600" dirty="0" smtClean="0"/>
              <a:t> u </a:t>
            </a:r>
            <a:r>
              <a:rPr lang="en-US" sz="1600" dirty="0" err="1" smtClean="0"/>
              <a:t>ždrijelu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-</a:t>
            </a:r>
            <a:r>
              <a:rPr lang="en-US" sz="1600" dirty="0" err="1" smtClean="0"/>
              <a:t>uzročnici</a:t>
            </a:r>
            <a:r>
              <a:rPr lang="en-US" sz="1600" dirty="0" smtClean="0"/>
              <a:t>: </a:t>
            </a:r>
            <a:r>
              <a:rPr lang="en-US" sz="1600" dirty="0" err="1" smtClean="0"/>
              <a:t>bakterije</a:t>
            </a:r>
            <a:r>
              <a:rPr lang="en-US" sz="1600" dirty="0" smtClean="0"/>
              <a:t> I </a:t>
            </a:r>
            <a:r>
              <a:rPr lang="en-US" sz="1600" dirty="0" err="1" smtClean="0"/>
              <a:t>virusi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80783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Komplikacije</a:t>
            </a:r>
            <a:r>
              <a:rPr lang="en-US" dirty="0"/>
              <a:t> </a:t>
            </a:r>
            <a:r>
              <a:rPr lang="en-US" dirty="0" err="1"/>
              <a:t>sinusitisa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dirty="0" err="1" smtClean="0"/>
              <a:t>Akutni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kronični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sinusitisi</a:t>
            </a:r>
            <a:endParaRPr lang="en-US" sz="1600" b="1" dirty="0" smtClean="0"/>
          </a:p>
          <a:p>
            <a:r>
              <a:rPr lang="en-US" sz="1600" dirty="0" err="1" smtClean="0"/>
              <a:t>Komplikacije</a:t>
            </a:r>
            <a:r>
              <a:rPr lang="en-US" sz="1600" dirty="0" smtClean="0"/>
              <a:t> se </a:t>
            </a:r>
            <a:r>
              <a:rPr lang="en-US" sz="1600" dirty="0" err="1" smtClean="0"/>
              <a:t>mogu</a:t>
            </a:r>
            <a:r>
              <a:rPr lang="en-US" sz="1600" dirty="0" smtClean="0"/>
              <a:t> </a:t>
            </a:r>
            <a:r>
              <a:rPr lang="en-US" sz="1600" dirty="0" err="1" smtClean="0"/>
              <a:t>pojaviti</a:t>
            </a:r>
            <a:r>
              <a:rPr lang="en-US" sz="1600" dirty="0" smtClean="0"/>
              <a:t> </a:t>
            </a:r>
            <a:r>
              <a:rPr lang="en-US" sz="1600" dirty="0" err="1" smtClean="0"/>
              <a:t>ekstrakranijalno,tj</a:t>
            </a:r>
            <a:r>
              <a:rPr lang="en-US" sz="1600" dirty="0" smtClean="0"/>
              <a:t>. </a:t>
            </a:r>
            <a:r>
              <a:rPr lang="en-US" sz="1600" dirty="0" err="1" smtClean="0"/>
              <a:t>oribitalno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endokranijalno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b="1" dirty="0" err="1"/>
              <a:t>Orbitalne</a:t>
            </a:r>
            <a:r>
              <a:rPr lang="en-US" sz="1600" b="1" dirty="0"/>
              <a:t> </a:t>
            </a:r>
            <a:r>
              <a:rPr lang="en-US" sz="1600" b="1" dirty="0" err="1"/>
              <a:t>komplikacije</a:t>
            </a:r>
            <a:r>
              <a:rPr lang="en-US" sz="1600" b="1" dirty="0"/>
              <a:t> : </a:t>
            </a:r>
            <a:r>
              <a:rPr lang="en-US" sz="1600" dirty="0" err="1"/>
              <a:t>periorbitalni</a:t>
            </a:r>
            <a:r>
              <a:rPr lang="en-US" sz="1600" dirty="0"/>
              <a:t> </a:t>
            </a:r>
            <a:r>
              <a:rPr lang="en-US" sz="1600" dirty="0" err="1"/>
              <a:t>ili</a:t>
            </a:r>
            <a:r>
              <a:rPr lang="en-US" sz="1600" dirty="0"/>
              <a:t> </a:t>
            </a:r>
            <a:r>
              <a:rPr lang="en-US" sz="1600" dirty="0" err="1"/>
              <a:t>periseptalni</a:t>
            </a:r>
            <a:r>
              <a:rPr lang="en-US" sz="1600" dirty="0"/>
              <a:t> </a:t>
            </a:r>
            <a:r>
              <a:rPr lang="en-US" sz="1600" dirty="0" err="1" smtClean="0"/>
              <a:t>celulitis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-</a:t>
            </a:r>
            <a:r>
              <a:rPr lang="en-US" sz="1600" dirty="0" err="1"/>
              <a:t>nema</a:t>
            </a:r>
            <a:r>
              <a:rPr lang="en-US" sz="1600" dirty="0"/>
              <a:t> </a:t>
            </a:r>
            <a:r>
              <a:rPr lang="en-US" sz="1600" dirty="0" err="1"/>
              <a:t>poremećaja</a:t>
            </a:r>
            <a:r>
              <a:rPr lang="en-US" sz="1600" dirty="0"/>
              <a:t> u </a:t>
            </a:r>
            <a:r>
              <a:rPr lang="en-US" sz="1600" dirty="0" err="1"/>
              <a:t>bulbomotorici</a:t>
            </a:r>
            <a:r>
              <a:rPr lang="en-US" sz="1600" dirty="0"/>
              <a:t> ,</a:t>
            </a:r>
            <a:r>
              <a:rPr lang="en-US" sz="1600" dirty="0" err="1"/>
              <a:t>proptoze</a:t>
            </a:r>
            <a:r>
              <a:rPr lang="en-US" sz="1600" dirty="0"/>
              <a:t> </a:t>
            </a:r>
            <a:r>
              <a:rPr lang="en-US" sz="1600" dirty="0" err="1"/>
              <a:t>očne</a:t>
            </a:r>
            <a:r>
              <a:rPr lang="en-US" sz="1600" dirty="0"/>
              <a:t> </a:t>
            </a:r>
            <a:r>
              <a:rPr lang="en-US" sz="1600" dirty="0" err="1"/>
              <a:t>jabučice</a:t>
            </a:r>
            <a:r>
              <a:rPr lang="en-US" sz="1600" dirty="0"/>
              <a:t> </a:t>
            </a:r>
            <a:r>
              <a:rPr lang="en-US" sz="1600" dirty="0" err="1"/>
              <a:t>niti</a:t>
            </a:r>
            <a:r>
              <a:rPr lang="en-US" sz="1600" dirty="0"/>
              <a:t> </a:t>
            </a:r>
            <a:r>
              <a:rPr lang="en-US" sz="1600" dirty="0" err="1"/>
              <a:t>smetnje</a:t>
            </a:r>
            <a:r>
              <a:rPr lang="en-US" sz="1600" dirty="0"/>
              <a:t> </a:t>
            </a:r>
            <a:r>
              <a:rPr lang="en-US" sz="1600" dirty="0" err="1"/>
              <a:t>vida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b="1" dirty="0" err="1" smtClean="0"/>
              <a:t>Endoranijalne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komplikacije</a:t>
            </a:r>
            <a:r>
              <a:rPr lang="en-US" sz="1600" b="1" dirty="0" smtClean="0"/>
              <a:t>: </a:t>
            </a:r>
            <a:r>
              <a:rPr lang="en-US" sz="1600" dirty="0" err="1" smtClean="0"/>
              <a:t>kod</a:t>
            </a:r>
            <a:r>
              <a:rPr lang="en-US" sz="1600" dirty="0" smtClean="0"/>
              <a:t> </a:t>
            </a:r>
            <a:r>
              <a:rPr lang="en-US" sz="1600" dirty="0" err="1" smtClean="0"/>
              <a:t>jake</a:t>
            </a:r>
            <a:r>
              <a:rPr lang="en-US" sz="1600" dirty="0" smtClean="0"/>
              <a:t> </a:t>
            </a:r>
            <a:r>
              <a:rPr lang="en-US" sz="1600" dirty="0" err="1" smtClean="0"/>
              <a:t>akutne</a:t>
            </a:r>
            <a:r>
              <a:rPr lang="en-US" sz="1600" dirty="0" smtClean="0"/>
              <a:t> </a:t>
            </a:r>
            <a:r>
              <a:rPr lang="en-US" sz="1600" dirty="0" err="1" smtClean="0"/>
              <a:t>upale</a:t>
            </a:r>
            <a:r>
              <a:rPr lang="en-US" sz="1600" dirty="0" smtClean="0"/>
              <a:t> </a:t>
            </a:r>
            <a:r>
              <a:rPr lang="en-US" sz="1600" dirty="0" err="1" smtClean="0"/>
              <a:t>sinusa</a:t>
            </a:r>
            <a:endParaRPr lang="en-US" sz="1600" dirty="0" smtClean="0"/>
          </a:p>
          <a:p>
            <a:r>
              <a:rPr lang="en-US" sz="1600" b="1" dirty="0" err="1" smtClean="0"/>
              <a:t>Osteomijelitis</a:t>
            </a:r>
            <a:r>
              <a:rPr lang="en-US" sz="1600" b="1" dirty="0" smtClean="0"/>
              <a:t>: </a:t>
            </a:r>
            <a:r>
              <a:rPr lang="en-US" sz="1600" dirty="0" err="1" smtClean="0"/>
              <a:t>zahvaća</a:t>
            </a:r>
            <a:r>
              <a:rPr lang="en-US" sz="1600" b="1" dirty="0" smtClean="0"/>
              <a:t> </a:t>
            </a:r>
            <a:r>
              <a:rPr lang="en-US" sz="1600" dirty="0" err="1" smtClean="0"/>
              <a:t>čeonu</a:t>
            </a:r>
            <a:r>
              <a:rPr lang="en-US" sz="1600" dirty="0" smtClean="0"/>
              <a:t> </a:t>
            </a:r>
            <a:r>
              <a:rPr lang="en-US" sz="1600" dirty="0" err="1" smtClean="0"/>
              <a:t>kost</a:t>
            </a:r>
            <a:r>
              <a:rPr lang="en-US" sz="1600" dirty="0" smtClean="0"/>
              <a:t> </a:t>
            </a:r>
            <a:r>
              <a:rPr lang="en-US" sz="1600" dirty="0" err="1" smtClean="0"/>
              <a:t>ili</a:t>
            </a:r>
            <a:r>
              <a:rPr lang="en-US" sz="1600" dirty="0" smtClean="0"/>
              <a:t> </a:t>
            </a:r>
            <a:r>
              <a:rPr lang="en-US" sz="1600" dirty="0" err="1" smtClean="0"/>
              <a:t>gornju</a:t>
            </a:r>
            <a:r>
              <a:rPr lang="en-US" sz="1600" dirty="0" smtClean="0"/>
              <a:t> </a:t>
            </a:r>
            <a:r>
              <a:rPr lang="en-US" sz="1600" dirty="0" err="1" smtClean="0"/>
              <a:t>čeljust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</p:txBody>
      </p:sp>
      <p:pic>
        <p:nvPicPr>
          <p:cNvPr id="4098" name="Picture 2" descr="C:\Users\Dora\Desktop\orbital cellulit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277690"/>
            <a:ext cx="3297238" cy="245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Dora\Desktop\periorbital cellulit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342399"/>
            <a:ext cx="3400595" cy="2184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05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309</TotalTime>
  <Words>369</Words>
  <Application>Microsoft Office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Kroniči rinosinuitis </vt:lpstr>
      <vt:lpstr>PowerPoint Presentation</vt:lpstr>
      <vt:lpstr>PowerPoint Presentation</vt:lpstr>
      <vt:lpstr>PowerPoint Presentation</vt:lpstr>
      <vt:lpstr>Gljivični sinuitis</vt:lpstr>
      <vt:lpstr>PowerPoint Presentation</vt:lpstr>
      <vt:lpstr>PowerPoint Presentation</vt:lpstr>
      <vt:lpstr>PowerPoint Presentation</vt:lpstr>
      <vt:lpstr>Komplikacije sinusitisa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Dora</dc:creator>
  <cp:lastModifiedBy>Dora</cp:lastModifiedBy>
  <cp:revision>33</cp:revision>
  <dcterms:created xsi:type="dcterms:W3CDTF">2013-01-24T02:41:17Z</dcterms:created>
  <dcterms:modified xsi:type="dcterms:W3CDTF">2013-01-24T07:53:33Z</dcterms:modified>
</cp:coreProperties>
</file>